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7" r:id="rId2"/>
    <p:sldId id="258" r:id="rId3"/>
    <p:sldId id="264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94"/>
  </p:normalViewPr>
  <p:slideViewPr>
    <p:cSldViewPr snapToGrid="0">
      <p:cViewPr varScale="1">
        <p:scale>
          <a:sx n="84" d="100"/>
          <a:sy n="84" d="100"/>
        </p:scale>
        <p:origin x="629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26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91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594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54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952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81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53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328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1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56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10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10/12/2023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8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1" r:id="rId10"/>
    <p:sldLayoutId id="214748371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erran/power_bi_panama_ug" TargetMode="External"/><Relationship Id="rId7" Type="http://schemas.openxmlformats.org/officeDocument/2006/relationships/hyperlink" Target="https://techhub.social/@ricsam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ricardojserrano/" TargetMode="External"/><Relationship Id="rId5" Type="http://schemas.openxmlformats.org/officeDocument/2006/relationships/hyperlink" Target="http://r4ds.io/join" TargetMode="External"/><Relationship Id="rId4" Type="http://schemas.openxmlformats.org/officeDocument/2006/relationships/hyperlink" Target="https://www.meetup.com/orlando-mlds/member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B4309B-EE00-9BB0-DB1B-E63155BA2BEB}"/>
              </a:ext>
            </a:extLst>
          </p:cNvPr>
          <p:cNvSpPr txBox="1">
            <a:spLocks/>
          </p:cNvSpPr>
          <p:nvPr/>
        </p:nvSpPr>
        <p:spPr>
          <a:xfrm>
            <a:off x="7395660" y="477077"/>
            <a:ext cx="4294414" cy="4333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600" kern="1200" cap="all" spc="300" baseline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 err="1">
                <a:latin typeface="Garamond" panose="02020404030301010803" pitchFamily="18" charset="0"/>
              </a:rPr>
              <a:t>Teorías</a:t>
            </a:r>
            <a:r>
              <a:rPr lang="en-US" dirty="0">
                <a:latin typeface="Garamond" panose="02020404030301010803" pitchFamily="18" charset="0"/>
              </a:rPr>
              <a:t> y </a:t>
            </a:r>
            <a:r>
              <a:rPr lang="en-US" dirty="0" err="1">
                <a:latin typeface="Garamond" panose="02020404030301010803" pitchFamily="18" charset="0"/>
              </a:rPr>
              <a:t>técnicas</a:t>
            </a:r>
            <a:r>
              <a:rPr lang="en-US" dirty="0">
                <a:latin typeface="Garamond" panose="02020404030301010803" pitchFamily="18" charset="0"/>
              </a:rPr>
              <a:t> para </a:t>
            </a:r>
            <a:r>
              <a:rPr lang="en-US" dirty="0" err="1">
                <a:latin typeface="Garamond" panose="02020404030301010803" pitchFamily="18" charset="0"/>
              </a:rPr>
              <a:t>imputación</a:t>
            </a:r>
            <a:r>
              <a:rPr lang="en-US" dirty="0">
                <a:latin typeface="Garamond" panose="02020404030301010803" pitchFamily="18" charset="0"/>
              </a:rPr>
              <a:t> de data </a:t>
            </a:r>
            <a:r>
              <a:rPr lang="en-US" dirty="0" err="1">
                <a:latin typeface="Garamond" panose="02020404030301010803" pitchFamily="18" charset="0"/>
              </a:rPr>
              <a:t>faltantes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6F9DD75-10AF-7C47-C183-5D3E7611BA6B}"/>
              </a:ext>
            </a:extLst>
          </p:cNvPr>
          <p:cNvSpPr txBox="1">
            <a:spLocks/>
          </p:cNvSpPr>
          <p:nvPr/>
        </p:nvSpPr>
        <p:spPr>
          <a:xfrm>
            <a:off x="7395660" y="6056243"/>
            <a:ext cx="4294414" cy="8017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800" dirty="0" err="1">
                <a:latin typeface="Garamond" panose="02020404030301010803" pitchFamily="18" charset="0"/>
                <a:ea typeface="+mj-ea"/>
                <a:cs typeface="+mj-cs"/>
              </a:rPr>
              <a:t>Facilitador</a:t>
            </a:r>
            <a:r>
              <a:rPr lang="en-US" sz="2800" dirty="0">
                <a:latin typeface="Garamond" panose="02020404030301010803" pitchFamily="18" charset="0"/>
                <a:ea typeface="+mj-ea"/>
                <a:cs typeface="+mj-cs"/>
              </a:rPr>
              <a:t>: Ricardo J. Serrano</a:t>
            </a:r>
          </a:p>
        </p:txBody>
      </p:sp>
      <p:pic>
        <p:nvPicPr>
          <p:cNvPr id="1026" name="Picture 2" descr="Power BI Panama User Group cover photo">
            <a:extLst>
              <a:ext uri="{FF2B5EF4-FFF2-40B4-BE49-F238E27FC236}">
                <a16:creationId xmlns:a16="http://schemas.microsoft.com/office/drawing/2014/main" id="{6CC75100-5574-98FC-7F4B-D3F2F0713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661" y="1523999"/>
            <a:ext cx="6844748" cy="309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935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network of node and mesh">
            <a:extLst>
              <a:ext uri="{FF2B5EF4-FFF2-40B4-BE49-F238E27FC236}">
                <a16:creationId xmlns:a16="http://schemas.microsoft.com/office/drawing/2014/main" id="{9B2BC482-166A-E1DA-2D40-7B31A9092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9" r="17765"/>
          <a:stretch/>
        </p:blipFill>
        <p:spPr>
          <a:xfrm>
            <a:off x="21" y="10"/>
            <a:ext cx="577821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B5B386-51A4-2C9C-800E-290092487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1"/>
            <a:ext cx="4238748" cy="2371660"/>
          </a:xfrm>
        </p:spPr>
        <p:txBody>
          <a:bodyPr anchor="t">
            <a:normAutofit/>
          </a:bodyPr>
          <a:lstStyle/>
          <a:p>
            <a:r>
              <a:rPr lang="en-US" sz="2500"/>
              <a:t>Recursos/contacto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0D0F-3AFB-C7D7-A9CD-7FBC9E24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7064" y="914400"/>
            <a:ext cx="5100535" cy="50292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s-ES_tradnl" sz="2400" b="1" dirty="0"/>
              <a:t>GitHub repo </a:t>
            </a:r>
            <a:r>
              <a:rPr lang="es-ES_tradnl" sz="2400" b="1" dirty="0">
                <a:hlinkClick r:id="rId3"/>
              </a:rPr>
              <a:t>https://github.com/rserran/power_bi_panama_ug</a:t>
            </a:r>
            <a:endParaRPr lang="es-ES_tradnl" sz="2400" b="1" dirty="0"/>
          </a:p>
          <a:p>
            <a:pPr>
              <a:lnSpc>
                <a:spcPct val="110000"/>
              </a:lnSpc>
            </a:pPr>
            <a:r>
              <a:rPr lang="es-ES_tradnl" sz="2400" b="1" dirty="0"/>
              <a:t>OMLDS </a:t>
            </a:r>
            <a:r>
              <a:rPr lang="es-ES_tradnl" sz="2400" b="1" dirty="0">
                <a:hlinkClick r:id="rId4"/>
              </a:rPr>
              <a:t>https://www.meetup.com/orlando-mlds/members/</a:t>
            </a:r>
            <a:endParaRPr lang="es-ES_tradnl" sz="2400" b="1" dirty="0"/>
          </a:p>
          <a:p>
            <a:pPr>
              <a:lnSpc>
                <a:spcPct val="110000"/>
              </a:lnSpc>
            </a:pPr>
            <a:r>
              <a:rPr lang="es-ES_tradnl" sz="2400" b="1" dirty="0"/>
              <a:t>R4DS </a:t>
            </a:r>
            <a:r>
              <a:rPr lang="es-ES_tradnl" sz="2400" b="1" dirty="0" err="1"/>
              <a:t>Community</a:t>
            </a:r>
            <a:r>
              <a:rPr lang="es-ES_tradnl" sz="2400" b="1" dirty="0"/>
              <a:t> </a:t>
            </a:r>
            <a:r>
              <a:rPr lang="es-ES_tradnl" sz="2400" b="1" dirty="0" err="1"/>
              <a:t>Slack</a:t>
            </a:r>
            <a:r>
              <a:rPr lang="es-ES_tradnl" sz="2400" b="1" dirty="0"/>
              <a:t> </a:t>
            </a:r>
            <a:r>
              <a:rPr lang="es-ES_tradnl" sz="2400" b="1" dirty="0">
                <a:hlinkClick r:id="rId5"/>
              </a:rPr>
              <a:t>http://r4ds.io/join</a:t>
            </a:r>
            <a:endParaRPr lang="es-ES_tradnl" sz="2400" b="1" dirty="0"/>
          </a:p>
          <a:p>
            <a:pPr>
              <a:lnSpc>
                <a:spcPct val="110000"/>
              </a:lnSpc>
            </a:pPr>
            <a:r>
              <a:rPr lang="es-ES_tradnl" sz="2400" b="1" dirty="0"/>
              <a:t>LinkedIn </a:t>
            </a:r>
            <a:r>
              <a:rPr lang="es-ES_tradnl" sz="2400" b="1" dirty="0">
                <a:hlinkClick r:id="rId6"/>
              </a:rPr>
              <a:t>https://www.linkedin.com/in/ricardojserrano/</a:t>
            </a:r>
            <a:endParaRPr lang="es-ES_tradnl" sz="2400" b="1" dirty="0"/>
          </a:p>
          <a:p>
            <a:pPr>
              <a:lnSpc>
                <a:spcPct val="110000"/>
              </a:lnSpc>
            </a:pPr>
            <a:r>
              <a:rPr lang="es-ES_tradnl" sz="2400" b="1" dirty="0"/>
              <a:t>Mastodon </a:t>
            </a:r>
            <a:r>
              <a:rPr lang="en-US" sz="2400" b="1" dirty="0">
                <a:hlinkClick r:id="rId7"/>
              </a:rPr>
              <a:t>https://techhub.social/@ricsam</a:t>
            </a:r>
            <a:endParaRPr lang="en-US" sz="2400" b="1" dirty="0"/>
          </a:p>
          <a:p>
            <a:pPr marL="0" indent="0">
              <a:lnSpc>
                <a:spcPct val="110000"/>
              </a:lnSpc>
              <a:buNone/>
            </a:pPr>
            <a:endParaRPr lang="es-ES_tradnl" sz="2400" b="1" dirty="0"/>
          </a:p>
        </p:txBody>
      </p:sp>
    </p:spTree>
    <p:extLst>
      <p:ext uri="{BB962C8B-B14F-4D97-AF65-F5344CB8AC3E}">
        <p14:creationId xmlns:p14="http://schemas.microsoft.com/office/powerpoint/2010/main" val="4189594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ED76-D99E-B083-2044-B8FB47D0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7034" y="914400"/>
            <a:ext cx="5181601" cy="55447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CV</a:t>
            </a:r>
          </a:p>
        </p:txBody>
      </p:sp>
      <p:pic>
        <p:nvPicPr>
          <p:cNvPr id="4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460E1296-2FA3-6587-3C11-445A007D6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10" y="914400"/>
            <a:ext cx="3092957" cy="5029200"/>
          </a:xfrm>
          <a:prstGeom prst="rect">
            <a:avLst/>
          </a:prstGeom>
          <a:noFill/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305494BB-CB87-5A02-7FAA-166777365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7034" y="1761961"/>
            <a:ext cx="6201798" cy="4269188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800" dirty="0">
                <a:latin typeface="Garamond" panose="02020404030301010803" pitchFamily="18" charset="0"/>
              </a:rPr>
              <a:t>Ingeniero industrial/evaluador de propiedad inmueble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800" dirty="0" err="1">
                <a:latin typeface="Garamond" panose="02020404030301010803" pitchFamily="18" charset="0"/>
              </a:rPr>
              <a:t>Adventurous</a:t>
            </a:r>
            <a:r>
              <a:rPr lang="es-ES_tradnl" sz="2800" dirty="0">
                <a:latin typeface="Garamond" panose="02020404030301010803" pitchFamily="18" charset="0"/>
              </a:rPr>
              <a:t> </a:t>
            </a:r>
            <a:r>
              <a:rPr lang="es-ES_tradnl" sz="2800" dirty="0" err="1">
                <a:latin typeface="Garamond" panose="02020404030301010803" pitchFamily="18" charset="0"/>
              </a:rPr>
              <a:t>Analytics</a:t>
            </a:r>
            <a:r>
              <a:rPr lang="es-ES_tradnl" sz="2800" dirty="0">
                <a:latin typeface="Garamond" panose="02020404030301010803" pitchFamily="18" charset="0"/>
              </a:rPr>
              <a:t> – analista de negocios y científico de datos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800" dirty="0" err="1">
                <a:latin typeface="Garamond" panose="02020404030301010803" pitchFamily="18" charset="0"/>
              </a:rPr>
              <a:t>Co-organizador</a:t>
            </a:r>
            <a:r>
              <a:rPr lang="es-ES_tradnl" sz="2800" dirty="0">
                <a:latin typeface="Garamond" panose="02020404030301010803" pitchFamily="18" charset="0"/>
              </a:rPr>
              <a:t> de OMLDS (Orlando Machine </a:t>
            </a:r>
            <a:r>
              <a:rPr lang="es-ES_tradnl" sz="2800" dirty="0" err="1">
                <a:latin typeface="Garamond" panose="02020404030301010803" pitchFamily="18" charset="0"/>
              </a:rPr>
              <a:t>Learning</a:t>
            </a:r>
            <a:r>
              <a:rPr lang="es-ES_tradnl" sz="2800" dirty="0">
                <a:latin typeface="Garamond" panose="02020404030301010803" pitchFamily="18" charset="0"/>
              </a:rPr>
              <a:t> and Data </a:t>
            </a:r>
            <a:r>
              <a:rPr lang="es-ES_tradnl" sz="2800" dirty="0" err="1">
                <a:latin typeface="Garamond" panose="02020404030301010803" pitchFamily="18" charset="0"/>
              </a:rPr>
              <a:t>Science</a:t>
            </a:r>
            <a:r>
              <a:rPr lang="es-ES_tradnl" sz="2800" dirty="0">
                <a:latin typeface="Garamond" panose="02020404030301010803" pitchFamily="18" charset="0"/>
              </a:rPr>
              <a:t>) </a:t>
            </a:r>
            <a:r>
              <a:rPr lang="es-ES_tradnl" sz="2800" dirty="0" err="1">
                <a:latin typeface="Garamond" panose="02020404030301010803" pitchFamily="18" charset="0"/>
              </a:rPr>
              <a:t>meetup</a:t>
            </a:r>
            <a:endParaRPr lang="es-ES_tradnl" sz="2800" dirty="0">
              <a:latin typeface="Garamond" panose="02020404030301010803" pitchFamily="18" charset="0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800" dirty="0">
                <a:latin typeface="Garamond" panose="02020404030301010803" pitchFamily="18" charset="0"/>
              </a:rPr>
              <a:t>Hobbies: ciencia ficción, música, historia</a:t>
            </a:r>
          </a:p>
        </p:txBody>
      </p:sp>
    </p:spTree>
    <p:extLst>
      <p:ext uri="{BB962C8B-B14F-4D97-AF65-F5344CB8AC3E}">
        <p14:creationId xmlns:p14="http://schemas.microsoft.com/office/powerpoint/2010/main" val="262162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4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CED76-D99E-B083-2044-B8FB47D0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9512110" cy="59634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05494BB-CB87-5A02-7FAA-166777365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89" y="1828800"/>
            <a:ext cx="5846227" cy="4114801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latin typeface="Garamond" panose="02020404030301010803" pitchFamily="18" charset="0"/>
              </a:rPr>
              <a:t>Definición de datos faltantes (“</a:t>
            </a:r>
            <a:r>
              <a:rPr lang="es-ES_tradnl" sz="2400" dirty="0" err="1">
                <a:latin typeface="Garamond" panose="02020404030301010803" pitchFamily="18" charset="0"/>
              </a:rPr>
              <a:t>missing</a:t>
            </a:r>
            <a:r>
              <a:rPr lang="es-ES_tradnl" sz="2400" dirty="0">
                <a:latin typeface="Garamond" panose="02020404030301010803" pitchFamily="18" charset="0"/>
              </a:rPr>
              <a:t> data”)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latin typeface="Garamond" panose="02020404030301010803" pitchFamily="18" charset="0"/>
              </a:rPr>
              <a:t>Mecanismos que explican la procedencia e interacción de los datos faltantes con el resto de los datos (MCAR, MAR, MNAR)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latin typeface="Garamond" panose="02020404030301010803" pitchFamily="18" charset="0"/>
              </a:rPr>
              <a:t>Técnicas para lidiar con datos faltantes (remoción, imputación)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latin typeface="Garamond" panose="02020404030301010803" pitchFamily="18" charset="0"/>
              </a:rPr>
              <a:t>Utilización de R/Python/</a:t>
            </a:r>
            <a:r>
              <a:rPr lang="es-ES_tradnl" sz="2400" dirty="0" err="1">
                <a:latin typeface="Garamond" panose="02020404030301010803" pitchFamily="18" charset="0"/>
              </a:rPr>
              <a:t>Power</a:t>
            </a:r>
            <a:r>
              <a:rPr lang="es-ES_tradnl" sz="2400" dirty="0">
                <a:latin typeface="Garamond" panose="02020404030301010803" pitchFamily="18" charset="0"/>
              </a:rPr>
              <a:t> BI para remover/imputar datos faltantes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latin typeface="Garamond" panose="02020404030301010803" pitchFamily="18" charset="0"/>
              </a:rPr>
              <a:t>Conclusiones</a:t>
            </a:r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00C6194B-00F0-6FDF-1466-6F06CC7F3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6599582" y="1828800"/>
            <a:ext cx="4944717" cy="39719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29711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rca de exclamación sobre fondo amarillo">
            <a:extLst>
              <a:ext uri="{FF2B5EF4-FFF2-40B4-BE49-F238E27FC236}">
                <a16:creationId xmlns:a16="http://schemas.microsoft.com/office/drawing/2014/main" id="{A76F1EED-7FFB-0CC9-DC8A-035CC9FD81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50" r="3333"/>
          <a:stretch/>
        </p:blipFill>
        <p:spPr>
          <a:xfrm>
            <a:off x="0" y="10"/>
            <a:ext cx="6612815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8AF634-F1BB-3E1D-7BD1-3FF49D55A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349" y="554279"/>
            <a:ext cx="4413532" cy="707593"/>
          </a:xfrm>
        </p:spPr>
        <p:txBody>
          <a:bodyPr anchor="b">
            <a:normAutofit/>
          </a:bodyPr>
          <a:lstStyle/>
          <a:p>
            <a:r>
              <a:rPr lang="en-US" dirty="0" err="1"/>
              <a:t>Definición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0B176-9198-6D12-41D8-B211748B6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2170" y="554279"/>
            <a:ext cx="4542481" cy="5749442"/>
          </a:xfrm>
        </p:spPr>
        <p:txBody>
          <a:bodyPr>
            <a:normAutofit/>
          </a:bodyPr>
          <a:lstStyle/>
          <a:p>
            <a:r>
              <a:rPr lang="es-ES_tradnl" sz="2800" dirty="0">
                <a:latin typeface="Garamond" panose="02020404030301010803" pitchFamily="18" charset="0"/>
              </a:rPr>
              <a:t>Datos faltantes</a:t>
            </a:r>
          </a:p>
          <a:p>
            <a:pPr marL="0" indent="0">
              <a:buNone/>
            </a:pPr>
            <a:r>
              <a:rPr lang="es-ES_tradnl" sz="2800" i="1" dirty="0">
                <a:latin typeface="Garamond" panose="02020404030301010803" pitchFamily="18" charset="0"/>
              </a:rPr>
              <a:t>“</a:t>
            </a:r>
            <a:r>
              <a:rPr lang="es-ES_tradnl" sz="2800" i="1" dirty="0">
                <a:effectLst/>
                <a:latin typeface="Garamond" panose="02020404030301010803" pitchFamily="18" charset="0"/>
              </a:rPr>
              <a:t>valores no disponibles que </a:t>
            </a:r>
            <a:r>
              <a:rPr lang="es-ES_tradnl" sz="2800" i="1" dirty="0" err="1">
                <a:effectLst/>
                <a:latin typeface="Garamond" panose="02020404030301010803" pitchFamily="18" charset="0"/>
              </a:rPr>
              <a:t>serían</a:t>
            </a:r>
            <a:r>
              <a:rPr lang="es-ES_tradnl" sz="2800" i="1" dirty="0">
                <a:effectLst/>
                <a:latin typeface="Garamond" panose="02020404030301010803" pitchFamily="18" charset="0"/>
              </a:rPr>
              <a:t> </a:t>
            </a:r>
            <a:r>
              <a:rPr lang="es-ES_tradnl" sz="2800" i="1" dirty="0" err="1">
                <a:effectLst/>
                <a:latin typeface="Garamond" panose="02020404030301010803" pitchFamily="18" charset="0"/>
              </a:rPr>
              <a:t>útiles</a:t>
            </a:r>
            <a:r>
              <a:rPr lang="es-ES_tradnl" sz="2800" i="1" dirty="0">
                <a:effectLst/>
                <a:latin typeface="Garamond" panose="02020404030301010803" pitchFamily="18" charset="0"/>
              </a:rPr>
              <a:t> o significativos para el </a:t>
            </a:r>
            <a:r>
              <a:rPr lang="es-ES_tradnl" sz="2800" i="1" dirty="0" err="1">
                <a:effectLst/>
                <a:latin typeface="Garamond" panose="02020404030301010803" pitchFamily="18" charset="0"/>
              </a:rPr>
              <a:t>análisis</a:t>
            </a:r>
            <a:r>
              <a:rPr lang="es-ES_tradnl" sz="2800" i="1" dirty="0">
                <a:effectLst/>
                <a:latin typeface="Garamond" panose="02020404030301010803" pitchFamily="18" charset="0"/>
              </a:rPr>
              <a:t> de los resultados</a:t>
            </a:r>
            <a:r>
              <a:rPr lang="es-ES_tradnl" sz="2800" i="1" dirty="0">
                <a:latin typeface="Garamond" panose="02020404030301010803" pitchFamily="18" charset="0"/>
              </a:rPr>
              <a:t>”</a:t>
            </a:r>
          </a:p>
          <a:p>
            <a:r>
              <a:rPr lang="es-ES_tradnl" sz="2800" dirty="0">
                <a:latin typeface="Garamond" panose="02020404030301010803" pitchFamily="18" charset="0"/>
              </a:rPr>
              <a:t>Causas</a:t>
            </a:r>
          </a:p>
          <a:p>
            <a:pPr lvl="1"/>
            <a:r>
              <a:rPr lang="es-ES_tradnl" sz="2800" dirty="0">
                <a:latin typeface="Garamond" panose="02020404030301010803" pitchFamily="18" charset="0"/>
              </a:rPr>
              <a:t>errores en la entrada de datos</a:t>
            </a:r>
          </a:p>
          <a:p>
            <a:pPr lvl="1"/>
            <a:r>
              <a:rPr lang="es-ES_tradnl" sz="2800" dirty="0">
                <a:latin typeface="Garamond" panose="02020404030301010803" pitchFamily="18" charset="0"/>
              </a:rPr>
              <a:t>desperfecto de sensores</a:t>
            </a:r>
          </a:p>
          <a:p>
            <a:pPr lvl="1"/>
            <a:r>
              <a:rPr lang="es-ES_tradnl" sz="2800" dirty="0">
                <a:latin typeface="Garamond" panose="02020404030301010803" pitchFamily="18" charset="0"/>
              </a:rPr>
              <a:t>omisiones intencionales (ej. encuestas)</a:t>
            </a:r>
          </a:p>
        </p:txBody>
      </p:sp>
    </p:spTree>
    <p:extLst>
      <p:ext uri="{BB962C8B-B14F-4D97-AF65-F5344CB8AC3E}">
        <p14:creationId xmlns:p14="http://schemas.microsoft.com/office/powerpoint/2010/main" val="394613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4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B386-51A4-2C9C-800E-29009248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0D0F-3AFB-C7D7-A9CD-7FBC9E24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2095500"/>
            <a:ext cx="10620855" cy="4114800"/>
          </a:xfrm>
        </p:spPr>
        <p:txBody>
          <a:bodyPr>
            <a:normAutofit/>
          </a:bodyPr>
          <a:lstStyle/>
          <a:p>
            <a:r>
              <a:rPr lang="es-ES_tradnl" sz="2800" dirty="0">
                <a:latin typeface="Garamond" panose="02020404030301010803" pitchFamily="18" charset="0"/>
              </a:rPr>
              <a:t>MCAR (completamente al azar)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la falta de una observación </a:t>
            </a:r>
            <a:r>
              <a:rPr lang="es-ES_tradnl" sz="2400" b="1" dirty="0">
                <a:latin typeface="Garamond" panose="02020404030301010803" pitchFamily="18" charset="0"/>
              </a:rPr>
              <a:t>no</a:t>
            </a:r>
            <a:r>
              <a:rPr lang="es-ES_tradnl" sz="2400" dirty="0">
                <a:latin typeface="Garamond" panose="02020404030301010803" pitchFamily="18" charset="0"/>
              </a:rPr>
              <a:t> está relacionada con los valores faltantes o existentes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Ejemplos:</a:t>
            </a:r>
          </a:p>
          <a:p>
            <a:pPr lvl="2"/>
            <a:r>
              <a:rPr lang="es-ES_tradnl" sz="2000" dirty="0">
                <a:effectLst/>
                <a:latin typeface="TimesNewRomanPSMT"/>
              </a:rPr>
              <a:t>fallas ocasionales de equipos que impiden hacer una </a:t>
            </a:r>
            <a:r>
              <a:rPr lang="es-ES_tradnl" sz="2000" dirty="0" err="1">
                <a:effectLst/>
                <a:latin typeface="TimesNewRomanPSMT"/>
              </a:rPr>
              <a:t>medición</a:t>
            </a:r>
            <a:endParaRPr lang="es-ES_tradnl" sz="2000" dirty="0">
              <a:latin typeface="TimesNewRomanPSMT"/>
            </a:endParaRPr>
          </a:p>
          <a:p>
            <a:pPr lvl="2"/>
            <a:r>
              <a:rPr lang="es-ES_tradnl" sz="2000" dirty="0">
                <a:effectLst/>
                <a:latin typeface="TimesNewRomanPSMT"/>
              </a:rPr>
              <a:t>olvido ocasional en registrar un dato </a:t>
            </a:r>
            <a:endParaRPr lang="es-ES_tradnl" sz="3200" dirty="0"/>
          </a:p>
          <a:p>
            <a:pPr lvl="2"/>
            <a:r>
              <a:rPr lang="es-ES_tradnl" sz="2000" dirty="0">
                <a:effectLst/>
                <a:latin typeface="TimesNewRomanPSMT"/>
              </a:rPr>
              <a:t>encargado de hacer la </a:t>
            </a:r>
            <a:r>
              <a:rPr lang="es-ES_tradnl" sz="2000" dirty="0" err="1">
                <a:effectLst/>
                <a:latin typeface="TimesNewRomanPSMT"/>
              </a:rPr>
              <a:t>medición</a:t>
            </a:r>
            <a:r>
              <a:rPr lang="es-ES_tradnl" sz="2000" dirty="0">
                <a:effectLst/>
                <a:latin typeface="TimesNewRomanPSMT"/>
              </a:rPr>
              <a:t> se enfermó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’</a:t>
            </a:r>
            <a:r>
              <a:rPr lang="es-ES_tradnl" sz="2400" dirty="0" err="1">
                <a:latin typeface="Garamond" panose="02020404030301010803" pitchFamily="18" charset="0"/>
              </a:rPr>
              <a:t>mcar_test</a:t>
            </a:r>
            <a:r>
              <a:rPr lang="es-ES_tradnl" sz="2400" dirty="0">
                <a:latin typeface="Garamond" panose="02020404030301010803" pitchFamily="18" charset="0"/>
              </a:rPr>
              <a:t>’ (R </a:t>
            </a:r>
            <a:r>
              <a:rPr lang="es-ES_tradnl" sz="2400" dirty="0" err="1">
                <a:latin typeface="Garamond" panose="02020404030301010803" pitchFamily="18" charset="0"/>
              </a:rPr>
              <a:t>naniar</a:t>
            </a:r>
            <a:r>
              <a:rPr lang="es-ES_tradnl" sz="2400" dirty="0">
                <a:latin typeface="Garamond" panose="02020404030301010803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6641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4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B386-51A4-2C9C-800E-290092487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1"/>
            <a:ext cx="10625229" cy="902804"/>
          </a:xfrm>
        </p:spPr>
        <p:txBody>
          <a:bodyPr/>
          <a:lstStyle/>
          <a:p>
            <a:r>
              <a:rPr lang="en-US" dirty="0" err="1"/>
              <a:t>mecanismos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0D0F-3AFB-C7D7-A9CD-7FBC9E24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1895061"/>
            <a:ext cx="10620855" cy="4505739"/>
          </a:xfrm>
        </p:spPr>
        <p:txBody>
          <a:bodyPr>
            <a:normAutofit/>
          </a:bodyPr>
          <a:lstStyle/>
          <a:p>
            <a:r>
              <a:rPr lang="es-ES_tradnl" sz="2800" dirty="0">
                <a:latin typeface="Garamond" panose="02020404030301010803" pitchFamily="18" charset="0"/>
              </a:rPr>
              <a:t>MAR (al azar)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la falta de una observación </a:t>
            </a:r>
            <a:r>
              <a:rPr lang="es-ES_tradnl" sz="2400" b="1" dirty="0">
                <a:latin typeface="Garamond" panose="02020404030301010803" pitchFamily="18" charset="0"/>
              </a:rPr>
              <a:t>está</a:t>
            </a:r>
            <a:r>
              <a:rPr lang="es-ES_tradnl" sz="2400" dirty="0">
                <a:latin typeface="Garamond" panose="02020404030301010803" pitchFamily="18" charset="0"/>
              </a:rPr>
              <a:t> relacionada con los valores existentes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Ejemplos:</a:t>
            </a:r>
          </a:p>
          <a:p>
            <a:pPr lvl="2"/>
            <a:r>
              <a:rPr lang="en-US" sz="2000" dirty="0" err="1">
                <a:latin typeface="TimesNewRomanPSMT"/>
              </a:rPr>
              <a:t>el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nivel</a:t>
            </a:r>
            <a:r>
              <a:rPr lang="en-US" sz="2000" dirty="0">
                <a:latin typeface="TimesNewRomanPSMT"/>
              </a:rPr>
              <a:t> de </a:t>
            </a:r>
            <a:r>
              <a:rPr lang="en-US" sz="2000" dirty="0" err="1">
                <a:latin typeface="TimesNewRomanPSMT"/>
              </a:rPr>
              <a:t>respuestas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faltantes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en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una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encuesta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esta</a:t>
            </a:r>
            <a:r>
              <a:rPr lang="en-US" sz="2000" dirty="0">
                <a:latin typeface="TimesNewRomanPSMT"/>
              </a:rPr>
              <a:t>́ </a:t>
            </a:r>
            <a:r>
              <a:rPr lang="en-US" sz="2000" dirty="0" err="1">
                <a:latin typeface="TimesNewRomanPSMT"/>
              </a:rPr>
              <a:t>relacionado</a:t>
            </a:r>
            <a:r>
              <a:rPr lang="en-US" sz="2000" dirty="0">
                <a:latin typeface="TimesNewRomanPSMT"/>
              </a:rPr>
              <a:t> con </a:t>
            </a:r>
            <a:r>
              <a:rPr lang="en-US" sz="2000" dirty="0" err="1">
                <a:latin typeface="TimesNewRomanPSMT"/>
              </a:rPr>
              <a:t>el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nivel</a:t>
            </a:r>
            <a:r>
              <a:rPr lang="en-US" sz="2000" dirty="0">
                <a:latin typeface="TimesNewRomanPSMT"/>
              </a:rPr>
              <a:t> </a:t>
            </a:r>
            <a:r>
              <a:rPr lang="en-US" sz="2000" dirty="0" err="1">
                <a:latin typeface="TimesNewRomanPSMT"/>
              </a:rPr>
              <a:t>socio-económico</a:t>
            </a:r>
            <a:r>
              <a:rPr lang="en-US" sz="2000" dirty="0">
                <a:latin typeface="TimesNewRomanPSMT"/>
              </a:rPr>
              <a:t> </a:t>
            </a:r>
          </a:p>
          <a:p>
            <a:pPr lvl="2"/>
            <a:r>
              <a:rPr lang="es-ES_tradnl" sz="2000" dirty="0">
                <a:latin typeface="TimesNewRomanPSMT"/>
              </a:rPr>
              <a:t>un sensor de temperatura requiere ser apagado por mantenimiento preventivo. Debido a que el itinerario de mantenimiento ocurre los días laborales, existe una relación entre los datos faltantes y los días de la semana.</a:t>
            </a:r>
          </a:p>
          <a:p>
            <a:pPr lvl="1"/>
            <a:r>
              <a:rPr lang="es-ES_tradnl" sz="2000" dirty="0">
                <a:effectLst/>
                <a:latin typeface="TimesNewRomanPSMT"/>
              </a:rPr>
              <a:t>Visualización entre los datos faltantes y los existentes</a:t>
            </a:r>
          </a:p>
          <a:p>
            <a:pPr lvl="1"/>
            <a:endParaRPr lang="es-ES_tradnl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7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4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B386-51A4-2C9C-800E-290092487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1"/>
            <a:ext cx="10625229" cy="902804"/>
          </a:xfrm>
        </p:spPr>
        <p:txBody>
          <a:bodyPr/>
          <a:lstStyle/>
          <a:p>
            <a:r>
              <a:rPr lang="en-US" dirty="0" err="1"/>
              <a:t>mecanismos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0D0F-3AFB-C7D7-A9CD-7FBC9E241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1895061"/>
            <a:ext cx="10620855" cy="4505739"/>
          </a:xfrm>
        </p:spPr>
        <p:txBody>
          <a:bodyPr>
            <a:normAutofit/>
          </a:bodyPr>
          <a:lstStyle/>
          <a:p>
            <a:r>
              <a:rPr lang="es-ES_tradnl" sz="2800" dirty="0">
                <a:latin typeface="Garamond" panose="02020404030301010803" pitchFamily="18" charset="0"/>
              </a:rPr>
              <a:t>MNAR (no al azar)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los datos faltantes probablemente dependen o </a:t>
            </a:r>
            <a:r>
              <a:rPr lang="es-ES_tradnl" sz="2400" dirty="0" err="1">
                <a:latin typeface="Garamond" panose="02020404030301010803" pitchFamily="18" charset="0"/>
              </a:rPr>
              <a:t>están</a:t>
            </a:r>
            <a:r>
              <a:rPr lang="es-ES_tradnl" sz="2400" dirty="0">
                <a:latin typeface="Garamond" panose="02020404030301010803" pitchFamily="18" charset="0"/>
              </a:rPr>
              <a:t> relacionados con datos </a:t>
            </a:r>
            <a:r>
              <a:rPr lang="es-ES_tradnl" sz="2400" b="1" dirty="0">
                <a:latin typeface="Garamond" panose="02020404030301010803" pitchFamily="18" charset="0"/>
              </a:rPr>
              <a:t>no observados</a:t>
            </a:r>
          </a:p>
          <a:p>
            <a:pPr lvl="1"/>
            <a:r>
              <a:rPr lang="es-ES_tradnl" sz="2400" dirty="0">
                <a:latin typeface="Garamond" panose="02020404030301010803" pitchFamily="18" charset="0"/>
              </a:rPr>
              <a:t>Ejemplos:</a:t>
            </a:r>
          </a:p>
          <a:p>
            <a:pPr lvl="2"/>
            <a:r>
              <a:rPr lang="es-ES_tradnl" sz="2000" dirty="0">
                <a:latin typeface="TimesNewRomanPSMT"/>
              </a:rPr>
              <a:t>paciente decide no continuar el ensayo clínico debido a que su salud se deterioró durante el término del ensayo</a:t>
            </a:r>
          </a:p>
          <a:p>
            <a:pPr lvl="2"/>
            <a:r>
              <a:rPr lang="es-ES_tradnl" sz="2000" dirty="0">
                <a:latin typeface="TimesNewRomanPSMT"/>
              </a:rPr>
              <a:t>un sensor de temperatura no registra cuando la temperatura desciende y congela el sensor, lo que resulta en datos faltantes. En este caso, los datos faltantes están relacionados con la capacidad física del sensor.</a:t>
            </a:r>
          </a:p>
          <a:p>
            <a:pPr lvl="1"/>
            <a:r>
              <a:rPr lang="es-ES_tradnl" sz="2000" dirty="0">
                <a:effectLst/>
                <a:latin typeface="TimesNewRomanPSMT"/>
              </a:rPr>
              <a:t>Visualización entre los datos faltantes y los existentes</a:t>
            </a:r>
          </a:p>
          <a:p>
            <a:pPr lvl="1"/>
            <a:endParaRPr lang="es-ES_tradnl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936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B386-51A4-2C9C-800E-290092487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79" y="396773"/>
            <a:ext cx="4833620" cy="902804"/>
          </a:xfrm>
        </p:spPr>
        <p:txBody>
          <a:bodyPr anchor="t"/>
          <a:lstStyle/>
          <a:p>
            <a:r>
              <a:rPr lang="en-US" sz="2300" dirty="0" err="1"/>
              <a:t>ReMEDIos</a:t>
            </a:r>
            <a:r>
              <a:rPr lang="en-US" sz="2300" dirty="0"/>
              <a:t>/</a:t>
            </a:r>
            <a:r>
              <a:rPr lang="en-US" sz="2300" dirty="0" err="1"/>
              <a:t>alternativas</a:t>
            </a:r>
            <a:endParaRPr lang="en-US" sz="2300" dirty="0"/>
          </a:p>
        </p:txBody>
      </p:sp>
      <p:pic>
        <p:nvPicPr>
          <p:cNvPr id="9" name="Picture 8" descr="A diagram of a missing values&#10;&#10;Description automatically generated">
            <a:extLst>
              <a:ext uri="{FF2B5EF4-FFF2-40B4-BE49-F238E27FC236}">
                <a16:creationId xmlns:a16="http://schemas.microsoft.com/office/drawing/2014/main" id="{D7AD9A31-1A66-5F07-0058-93AE616D3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4738"/>
            <a:ext cx="12192000" cy="578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ad of bass guitar">
            <a:extLst>
              <a:ext uri="{FF2B5EF4-FFF2-40B4-BE49-F238E27FC236}">
                <a16:creationId xmlns:a16="http://schemas.microsoft.com/office/drawing/2014/main" id="{6624268A-E259-D2C0-776A-3CA45079DA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04" b="9490"/>
          <a:stretch/>
        </p:blipFill>
        <p:spPr>
          <a:xfrm>
            <a:off x="20" y="-194544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8675C5-F6A3-E18F-563D-2EC768FAB6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9886" y="914400"/>
            <a:ext cx="4294414" cy="3848100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DEMO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8FEC7935-71D6-461E-AB51-B3289079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E8F562DE-4229-4666-BFBF-0946D4048CBE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10/12/2023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D9C2E7B-C261-4427-8970-90F1E8DC2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A443A0C7-3A61-432A-81C6-40FB2C60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6445334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LightSeedRightStep">
      <a:dk1>
        <a:srgbClr val="000000"/>
      </a:dk1>
      <a:lt1>
        <a:srgbClr val="FFFFFF"/>
      </a:lt1>
      <a:dk2>
        <a:srgbClr val="243941"/>
      </a:dk2>
      <a:lt2>
        <a:srgbClr val="E8E4E2"/>
      </a:lt2>
      <a:accent1>
        <a:srgbClr val="23ADDF"/>
      </a:accent1>
      <a:accent2>
        <a:srgbClr val="4E80EB"/>
      </a:accent2>
      <a:accent3>
        <a:srgbClr val="7B6EEE"/>
      </a:accent3>
      <a:accent4>
        <a:srgbClr val="9F4EEB"/>
      </a:accent4>
      <a:accent5>
        <a:srgbClr val="E66EEE"/>
      </a:accent5>
      <a:accent6>
        <a:srgbClr val="EB4EB4"/>
      </a:accent6>
      <a:hlink>
        <a:srgbClr val="AA7562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437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Garamond</vt:lpstr>
      <vt:lpstr>Grandview</vt:lpstr>
      <vt:lpstr>Grandview Display</vt:lpstr>
      <vt:lpstr>TimesNewRomanPSMT</vt:lpstr>
      <vt:lpstr>CitationVTI</vt:lpstr>
      <vt:lpstr>PowerPoint Presentation</vt:lpstr>
      <vt:lpstr>CV</vt:lpstr>
      <vt:lpstr>Agenda</vt:lpstr>
      <vt:lpstr>Definición</vt:lpstr>
      <vt:lpstr>mecanismos</vt:lpstr>
      <vt:lpstr>mecanismos</vt:lpstr>
      <vt:lpstr>mecanismos</vt:lpstr>
      <vt:lpstr>ReMEDIos/alternativas</vt:lpstr>
      <vt:lpstr>DEMO</vt:lpstr>
      <vt:lpstr>Recursos/contacto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Serrano</dc:creator>
  <cp:lastModifiedBy>Ricardo Serrano</cp:lastModifiedBy>
  <cp:revision>55</cp:revision>
  <dcterms:created xsi:type="dcterms:W3CDTF">2023-10-08T11:50:21Z</dcterms:created>
  <dcterms:modified xsi:type="dcterms:W3CDTF">2023-10-12T17:11:41Z</dcterms:modified>
</cp:coreProperties>
</file>

<file path=docProps/thumbnail.jpeg>
</file>